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4" r:id="rId7"/>
    <p:sldId id="265" r:id="rId8"/>
    <p:sldId id="267" r:id="rId9"/>
    <p:sldId id="266" r:id="rId10"/>
    <p:sldId id="268" r:id="rId11"/>
    <p:sldId id="269" r:id="rId12"/>
    <p:sldId id="270" r:id="rId13"/>
    <p:sldId id="272" r:id="rId14"/>
    <p:sldId id="273" r:id="rId15"/>
    <p:sldId id="275" r:id="rId16"/>
    <p:sldId id="277" r:id="rId17"/>
    <p:sldId id="278" r:id="rId18"/>
    <p:sldId id="279" r:id="rId19"/>
    <p:sldId id="280" r:id="rId20"/>
    <p:sldId id="271" r:id="rId21"/>
    <p:sldId id="28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media/media1.mov>
</file>

<file path=ppt/media/media10.mov>
</file>

<file path=ppt/media/media11.mov>
</file>

<file path=ppt/media/media12.mov>
</file>

<file path=ppt/media/media13.mov>
</file>

<file path=ppt/media/media14.mov>
</file>

<file path=ppt/media/media15.mov>
</file>

<file path=ppt/media/media16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64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01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915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78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23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023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290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41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0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24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94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07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video" Target="../media/media12.mov"/><Relationship Id="rId13" Type="http://schemas.openxmlformats.org/officeDocument/2006/relationships/image" Target="../media/image18.png"/><Relationship Id="rId3" Type="http://schemas.microsoft.com/office/2007/relationships/media" Target="../media/media10.mov"/><Relationship Id="rId7" Type="http://schemas.microsoft.com/office/2007/relationships/media" Target="../media/media12.mov"/><Relationship Id="rId12" Type="http://schemas.openxmlformats.org/officeDocument/2006/relationships/image" Target="../media/image17.png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6" Type="http://schemas.openxmlformats.org/officeDocument/2006/relationships/video" Target="../media/media11.mov"/><Relationship Id="rId11" Type="http://schemas.openxmlformats.org/officeDocument/2006/relationships/image" Target="../media/image16.png"/><Relationship Id="rId5" Type="http://schemas.microsoft.com/office/2007/relationships/media" Target="../media/media11.mov"/><Relationship Id="rId10" Type="http://schemas.openxmlformats.org/officeDocument/2006/relationships/image" Target="../media/image15.png"/><Relationship Id="rId4" Type="http://schemas.openxmlformats.org/officeDocument/2006/relationships/video" Target="../media/media10.mov"/><Relationship Id="rId9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3.mov"/><Relationship Id="rId1" Type="http://schemas.microsoft.com/office/2007/relationships/media" Target="../media/media13.mov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4.mov"/><Relationship Id="rId1" Type="http://schemas.microsoft.com/office/2007/relationships/media" Target="../media/media14.mov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5.mov"/><Relationship Id="rId1" Type="http://schemas.microsoft.com/office/2007/relationships/media" Target="../media/media15.mov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6.mov"/><Relationship Id="rId1" Type="http://schemas.microsoft.com/office/2007/relationships/media" Target="../media/media16.mov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ov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6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7.mov"/><Relationship Id="rId7" Type="http://schemas.openxmlformats.org/officeDocument/2006/relationships/image" Target="../media/image11.png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6" Type="http://schemas.openxmlformats.org/officeDocument/2006/relationships/image" Target="../media/image10.jp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7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28208" y="2529346"/>
            <a:ext cx="59732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latin typeface="Arial Black" panose="020B0A04020102020204" pitchFamily="34" charset="0"/>
              </a:rPr>
              <a:t>Snake AI</a:t>
            </a:r>
            <a:endParaRPr lang="zh-CN" altLang="en-US" sz="6000" b="1" dirty="0"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73184" y="3811979"/>
            <a:ext cx="768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 smtClean="0"/>
              <a:t>Zhiyuan</a:t>
            </a:r>
            <a:r>
              <a:rPr lang="en-US" altLang="zh-CN" dirty="0" smtClean="0"/>
              <a:t> Liang </a:t>
            </a:r>
            <a:r>
              <a:rPr lang="en-US" altLang="zh-CN" smtClean="0"/>
              <a:t>&amp; </a:t>
            </a:r>
            <a:r>
              <a:rPr lang="en-US" altLang="zh-CN" smtClean="0"/>
              <a:t>Xinyi </a:t>
            </a:r>
            <a:r>
              <a:rPr lang="en-US" altLang="zh-CN" dirty="0" smtClean="0"/>
              <a:t>Wang &amp; </a:t>
            </a:r>
            <a:r>
              <a:rPr lang="en-US" altLang="zh-CN" dirty="0" err="1" smtClean="0"/>
              <a:t>Kaiyuan</a:t>
            </a:r>
            <a:r>
              <a:rPr lang="en-US" altLang="zh-CN" dirty="0" smtClean="0"/>
              <a:t> Xu&amp; </a:t>
            </a:r>
            <a:r>
              <a:rPr lang="en-US" altLang="zh-CN" dirty="0" err="1" smtClean="0"/>
              <a:t>Weijia</a:t>
            </a:r>
            <a:r>
              <a:rPr lang="en-US" altLang="zh-CN" dirty="0" smtClean="0"/>
              <a:t> Lin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655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8857"/>
            <a:ext cx="5902477" cy="44268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49009" y="5805715"/>
            <a:ext cx="300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Performance on 10x10 Map</a:t>
            </a:r>
            <a:endParaRPr lang="zh-CN" altLang="en-US" dirty="0"/>
          </a:p>
        </p:txBody>
      </p:sp>
      <p:pic>
        <p:nvPicPr>
          <p:cNvPr id="6" name="Chan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90442" y="1594758"/>
            <a:ext cx="3909786" cy="39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6094" y="3013502"/>
            <a:ext cx="8399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Reinforcement Learning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20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Reinforcement Learning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165980"/>
            <a:ext cx="1094377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The main problem is that the state space of snake game is too large. 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53142" y="1796921"/>
            <a:ext cx="104357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Solution: Feature-Based Representation</a:t>
            </a:r>
          </a:p>
          <a:p>
            <a:r>
              <a:rPr lang="en-US" altLang="zh-CN" sz="2800" dirty="0" smtClean="0"/>
              <a:t>Features: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left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right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up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down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Direction of food to head 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{(</a:t>
            </a:r>
            <a:r>
              <a:rPr lang="en-US" altLang="zh-CN" sz="2800" dirty="0" err="1" smtClean="0">
                <a:latin typeface="+mn-ea"/>
              </a:rPr>
              <a:t>dirx</a:t>
            </a:r>
            <a:r>
              <a:rPr lang="en-US" altLang="zh-CN" sz="2800" dirty="0" smtClean="0">
                <a:latin typeface="+mn-ea"/>
              </a:rPr>
              <a:t>, </a:t>
            </a:r>
            <a:r>
              <a:rPr lang="en-US" altLang="zh-CN" sz="2800" dirty="0" err="1" smtClean="0">
                <a:latin typeface="+mn-ea"/>
              </a:rPr>
              <a:t>diry</a:t>
            </a:r>
            <a:r>
              <a:rPr lang="en-US" altLang="zh-CN" sz="2800" dirty="0" smtClean="0">
                <a:latin typeface="+mn-ea"/>
              </a:rPr>
              <a:t>) | </a:t>
            </a:r>
            <a:r>
              <a:rPr lang="en-US" altLang="zh-CN" sz="2800" dirty="0" err="1" smtClean="0">
                <a:latin typeface="+mn-ea"/>
              </a:rPr>
              <a:t>dirx</a:t>
            </a:r>
            <a:r>
              <a:rPr lang="en-US" altLang="zh-CN" sz="2800" dirty="0" smtClean="0">
                <a:latin typeface="+mn-ea"/>
              </a:rPr>
              <a:t> = 0, 1 </a:t>
            </a:r>
            <a:r>
              <a:rPr lang="en-US" altLang="zh-CN" sz="2800" dirty="0" err="1" smtClean="0">
                <a:latin typeface="+mn-ea"/>
              </a:rPr>
              <a:t>diry</a:t>
            </a:r>
            <a:r>
              <a:rPr lang="en-US" altLang="zh-CN" sz="2800" dirty="0" smtClean="0">
                <a:latin typeface="+mn-ea"/>
              </a:rPr>
              <a:t> = 0, 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altLang="zh-CN" sz="2800" dirty="0">
              <a:latin typeface="+mn-ea"/>
            </a:endParaRPr>
          </a:p>
          <a:p>
            <a:pPr algn="just"/>
            <a:r>
              <a:rPr lang="en-US" altLang="zh-CN" sz="2800" dirty="0" smtClean="0">
                <a:latin typeface="+mn-ea"/>
              </a:rPr>
              <a:t>The state size is compressed to 2^4*8 = 128 </a:t>
            </a:r>
            <a:endParaRPr lang="en-US" altLang="zh-CN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3908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First Try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702958"/>
            <a:ext cx="620073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Greedy-Epsilon (decreasing Epsilon)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Episodes = 500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Learning rate = 0.9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Discounting = 0.8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eatFoodReward</a:t>
            </a:r>
            <a:r>
              <a:rPr lang="en-US" altLang="zh-CN" sz="28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deathReward</a:t>
            </a:r>
            <a:r>
              <a:rPr lang="en-US" altLang="zh-CN" sz="28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getCloserReward</a:t>
            </a:r>
            <a:r>
              <a:rPr lang="en-US" altLang="zh-CN" sz="28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GetFurtherReward</a:t>
            </a:r>
            <a:r>
              <a:rPr lang="en-US" altLang="zh-CN" sz="2800" dirty="0" smtClean="0"/>
              <a:t> = -50</a:t>
            </a:r>
          </a:p>
          <a:p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-1843315" y="6019486"/>
            <a:ext cx="9564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/>
              <a:t>Train effect is bad.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0723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New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702958"/>
            <a:ext cx="620073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Directly trained on a 5x5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Greedy-Epsilon (decreasing Epsilon)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Episodes = 200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Learning rate = 0.9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Discounting = 0.8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eatFoodReward</a:t>
            </a:r>
            <a:r>
              <a:rPr lang="en-US" altLang="zh-CN" sz="28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deathReward</a:t>
            </a:r>
            <a:r>
              <a:rPr lang="en-US" altLang="zh-CN" sz="28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getCloserReward</a:t>
            </a:r>
            <a:r>
              <a:rPr lang="en-US" altLang="zh-CN" sz="2800" dirty="0" smtClean="0"/>
              <a:t> = 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GetFurtherReward</a:t>
            </a:r>
            <a:r>
              <a:rPr lang="en-US" altLang="zh-CN" sz="2800" dirty="0" smtClean="0"/>
              <a:t> = 0</a:t>
            </a:r>
          </a:p>
          <a:p>
            <a:endParaRPr lang="zh-CN" altLang="en-US" sz="2800" dirty="0"/>
          </a:p>
        </p:txBody>
      </p:sp>
      <p:pic>
        <p:nvPicPr>
          <p:cNvPr id="3" name="Training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10904" y="89830"/>
            <a:ext cx="1885950" cy="2076450"/>
          </a:xfrm>
          <a:prstGeom prst="rect">
            <a:avLst/>
          </a:prstGeom>
        </p:spPr>
      </p:pic>
      <p:pic>
        <p:nvPicPr>
          <p:cNvPr id="4" name="Training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22771" y="94819"/>
            <a:ext cx="1885950" cy="2095500"/>
          </a:xfrm>
          <a:prstGeom prst="rect">
            <a:avLst/>
          </a:prstGeom>
        </p:spPr>
      </p:pic>
      <p:pic>
        <p:nvPicPr>
          <p:cNvPr id="8" name="Training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140951" y="94366"/>
            <a:ext cx="1847850" cy="2057400"/>
          </a:xfrm>
          <a:prstGeom prst="rect">
            <a:avLst/>
          </a:prstGeom>
        </p:spPr>
      </p:pic>
      <p:pic>
        <p:nvPicPr>
          <p:cNvPr id="9" name="T1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79796" y="2497994"/>
            <a:ext cx="3771900" cy="39243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1400630" y="6105151"/>
            <a:ext cx="9564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/>
              <a:t>The snake learnt how to survive.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2626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1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733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1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883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0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8686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= 50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  <p:pic>
        <p:nvPicPr>
          <p:cNvPr id="3" name="Training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2856" y="120881"/>
            <a:ext cx="6491794" cy="660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3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ning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9648" y="120880"/>
            <a:ext cx="6405605" cy="658391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90551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Greedy-Epsilon (Epsilon is reset)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= 100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853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ning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84799" y="61241"/>
            <a:ext cx="6533734" cy="668064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8686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= </a:t>
            </a:r>
            <a:r>
              <a:rPr lang="en-US" altLang="zh-CN" sz="2400" dirty="0"/>
              <a:t>5</a:t>
            </a:r>
            <a:r>
              <a:rPr lang="en-US" altLang="zh-CN" sz="2400" dirty="0" smtClean="0"/>
              <a:t>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-2130093" y="5766100"/>
            <a:ext cx="9564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/>
              <a:t>Train effect is good.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86986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9075" y="0"/>
            <a:ext cx="6673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0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115" y="-105227"/>
            <a:ext cx="9419770" cy="706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8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About Snake Game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341912"/>
            <a:ext cx="6731330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State</a:t>
            </a:r>
          </a:p>
          <a:p>
            <a:pPr lvl="1"/>
            <a:r>
              <a:rPr lang="en-US" altLang="zh-CN" sz="2000" dirty="0" smtClean="0"/>
              <a:t>Position of food &amp; Positions of all parts of snake’s body</a:t>
            </a:r>
          </a:p>
          <a:p>
            <a:pPr lvl="1"/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A strategy following fixed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7" name="Boring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9858" y="3044783"/>
            <a:ext cx="3028950" cy="3238500"/>
          </a:xfrm>
          <a:prstGeom prst="rect">
            <a:avLst/>
          </a:prstGeom>
        </p:spPr>
      </p:pic>
      <p:pic>
        <p:nvPicPr>
          <p:cNvPr id="8" name="Boring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91464" y="3044783"/>
            <a:ext cx="3066239" cy="3238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76218" y="6488668"/>
            <a:ext cx="2757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Even side length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045726" y="6485431"/>
            <a:ext cx="2757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Odd side length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352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4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1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Reinforcement Learning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2" y="1165980"/>
            <a:ext cx="105083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Maybe we can use RL to improve the </a:t>
            </a:r>
            <a:r>
              <a:rPr lang="en-US" altLang="zh-CN" sz="2800" dirty="0" err="1" smtClean="0"/>
              <a:t>LongLive</a:t>
            </a:r>
            <a:r>
              <a:rPr lang="en-US" altLang="zh-CN" sz="2800" dirty="0" smtClean="0"/>
              <a:t> agent mentioned before. We can use RL to let program to learn when to follow tail and when to eat food.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DQN is much more suitable for Snake AI because it can handle huge state size and predict unexploited state.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31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123210" y="3013502"/>
            <a:ext cx="597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Thank You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04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23210" y="3013502"/>
            <a:ext cx="597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Search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66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341912"/>
            <a:ext cx="965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BFS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</a:t>
            </a:r>
            <a:endParaRPr lang="en-US" altLang="zh-CN" sz="2800" dirty="0"/>
          </a:p>
          <a:p>
            <a:pPr lvl="1"/>
            <a:endParaRPr lang="en-US" altLang="zh-CN" sz="2000" dirty="0" smtClean="0"/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3" name="Greed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3190" y="380010"/>
            <a:ext cx="5657850" cy="58864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933064" y="6266460"/>
            <a:ext cx="409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Greedy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43" y="239686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4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2" y="1341912"/>
            <a:ext cx="1094377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err="1" smtClean="0"/>
              <a:t>Astar</a:t>
            </a:r>
            <a:endParaRPr lang="en-US" altLang="zh-CN" sz="2800" dirty="0"/>
          </a:p>
          <a:p>
            <a:pPr lvl="1"/>
            <a:r>
              <a:rPr lang="en-US" altLang="zh-CN" sz="2000" dirty="0" smtClean="0"/>
              <a:t>Heuristics:    Manhattan Distance between snake head and food </a:t>
            </a:r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4" name="Ast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9695" y="3019265"/>
            <a:ext cx="3009900" cy="3200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629" y="2619215"/>
            <a:ext cx="5334000" cy="4000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096171" y="5850333"/>
            <a:ext cx="219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778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76729" y="1026341"/>
            <a:ext cx="1094377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err="1" smtClean="0"/>
              <a:t>Astar</a:t>
            </a:r>
            <a:r>
              <a:rPr lang="en-US" altLang="zh-CN" sz="2800" dirty="0" smtClean="0"/>
              <a:t> with Forward Checking</a:t>
            </a:r>
            <a:endParaRPr lang="en-US" altLang="zh-CN" sz="2800" dirty="0"/>
          </a:p>
          <a:p>
            <a:pPr lvl="1"/>
            <a:r>
              <a:rPr lang="en-US" altLang="zh-CN" sz="2000" dirty="0" smtClean="0"/>
              <a:t>The forward checking is n-step, it will do a n-step BFS to check whether all </a:t>
            </a:r>
            <a:r>
              <a:rPr lang="en-US" altLang="zh-CN" sz="2000" dirty="0" err="1" smtClean="0"/>
              <a:t>successores</a:t>
            </a:r>
            <a:r>
              <a:rPr lang="en-US" altLang="zh-CN" sz="2000" dirty="0" smtClean="0"/>
              <a:t> in n-step are possible dead ends. Here we consider the situation that the snake can not </a:t>
            </a:r>
          </a:p>
          <a:p>
            <a:pPr lvl="1"/>
            <a:r>
              <a:rPr lang="en-US" altLang="zh-CN" sz="2000" dirty="0" smtClean="0"/>
              <a:t>move following its tail as the dead end.</a:t>
            </a: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3" name="Astar_With_ForwardCheck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418" y="2961623"/>
            <a:ext cx="2228850" cy="24574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128003" y="5732894"/>
            <a:ext cx="419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with 2-stepForward Checking </a:t>
            </a:r>
          </a:p>
          <a:p>
            <a:pPr algn="ctr"/>
            <a:r>
              <a:rPr lang="en-US" altLang="zh-CN" dirty="0" smtClean="0"/>
              <a:t>on 6x6 Map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43" y="2647803"/>
            <a:ext cx="4113457" cy="308509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956" y="2647802"/>
            <a:ext cx="4113458" cy="308509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134956" y="5732894"/>
            <a:ext cx="4194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on 6x6 Map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81103" y="5712885"/>
            <a:ext cx="419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with 2-stepForward Checking </a:t>
            </a:r>
          </a:p>
          <a:p>
            <a:pPr algn="ctr"/>
            <a:r>
              <a:rPr lang="en-US" altLang="zh-CN" dirty="0" smtClean="0"/>
              <a:t>on 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8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760384" y="1427238"/>
            <a:ext cx="10943771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All search algorithms which order by path cost or backward cost are too resource consuming. Greedy orders by goal proximity or forward cost, therefore it is not very resource consuming.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If the forward checking step number is big enough, search algorithm can ensure snake to eat all food and fill the whole screen. </a:t>
            </a: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51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715" y="0"/>
            <a:ext cx="9216571" cy="691242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000342" y="5734219"/>
            <a:ext cx="219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365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901" y="2748775"/>
            <a:ext cx="5334000" cy="40005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76729" y="1026341"/>
            <a:ext cx="1094377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A modified search algorithm </a:t>
            </a:r>
          </a:p>
          <a:p>
            <a:r>
              <a:rPr lang="en-US" altLang="zh-CN" sz="2800" dirty="0"/>
              <a:t> </a:t>
            </a:r>
            <a:r>
              <a:rPr lang="en-US" altLang="zh-CN" sz="2800" dirty="0" smtClean="0"/>
              <a:t>  </a:t>
            </a:r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495055"/>
            <a:ext cx="113646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This strategy is to add a very conservative </a:t>
            </a:r>
            <a:r>
              <a:rPr lang="en-US" altLang="zh-CN" sz="2000" dirty="0" smtClean="0"/>
              <a:t>forward checking</a:t>
            </a:r>
            <a:r>
              <a:rPr lang="en-US" altLang="zh-CN" sz="2000" dirty="0"/>
              <a:t> to </a:t>
            </a:r>
            <a:r>
              <a:rPr lang="en-US" altLang="zh-CN" sz="2000" dirty="0" smtClean="0"/>
              <a:t>greedy.</a:t>
            </a:r>
            <a:r>
              <a:rPr lang="en-US" altLang="zh-CN" sz="2000" dirty="0"/>
              <a:t> </a:t>
            </a:r>
            <a:endParaRPr lang="en-US" altLang="zh-CN" sz="2000" dirty="0" smtClean="0"/>
          </a:p>
          <a:p>
            <a:r>
              <a:rPr lang="en-US" altLang="zh-CN" sz="2000" dirty="0" smtClean="0"/>
              <a:t>This</a:t>
            </a:r>
            <a:r>
              <a:rPr lang="en-US" altLang="zh-CN" sz="2000" dirty="0"/>
              <a:t> strategy can ensure that </a:t>
            </a:r>
            <a:r>
              <a:rPr lang="en-US" altLang="zh-CN" sz="2000" dirty="0" smtClean="0"/>
              <a:t>the</a:t>
            </a:r>
            <a:r>
              <a:rPr lang="en-US" altLang="zh-CN" sz="2000" dirty="0"/>
              <a:t> snake will never die, but it may never fill the whole map.</a:t>
            </a:r>
          </a:p>
          <a:p>
            <a:r>
              <a:rPr lang="en-US" altLang="zh-CN" sz="2000" dirty="0"/>
              <a:t>When there is no obvious path to the food or if it </a:t>
            </a:r>
            <a:r>
              <a:rPr lang="en-US" altLang="zh-CN" sz="2000" dirty="0" smtClean="0"/>
              <a:t>follows the</a:t>
            </a:r>
            <a:r>
              <a:rPr lang="en-US" altLang="zh-CN" sz="2000" dirty="0"/>
              <a:t> found path, </a:t>
            </a:r>
            <a:r>
              <a:rPr lang="en-US" altLang="zh-CN" sz="2000" dirty="0" smtClean="0"/>
              <a:t>it</a:t>
            </a:r>
            <a:r>
              <a:rPr lang="en-US" altLang="zh-CN" sz="2000" dirty="0"/>
              <a:t> seems like </a:t>
            </a:r>
            <a:r>
              <a:rPr lang="en-US" altLang="zh-CN" sz="2000" dirty="0" smtClean="0"/>
              <a:t>to get</a:t>
            </a:r>
            <a:r>
              <a:rPr lang="en-US" altLang="zh-CN" sz="2000" dirty="0"/>
              <a:t> it into </a:t>
            </a:r>
            <a:r>
              <a:rPr lang="en-US" altLang="zh-CN" sz="2000" dirty="0" smtClean="0"/>
              <a:t>danger. In</a:t>
            </a:r>
            <a:r>
              <a:rPr lang="en-US" altLang="zh-CN" sz="2000" dirty="0"/>
              <a:t> both </a:t>
            </a:r>
            <a:r>
              <a:rPr lang="en-US" altLang="zh-CN" sz="2000" dirty="0" smtClean="0"/>
              <a:t>cases, the</a:t>
            </a:r>
            <a:r>
              <a:rPr lang="en-US" altLang="zh-CN" sz="2000" dirty="0"/>
              <a:t> snake will take the most conservative action i.e. following </a:t>
            </a:r>
            <a:r>
              <a:rPr lang="en-US" altLang="zh-CN" sz="2000" dirty="0" smtClean="0"/>
              <a:t>its tail.</a:t>
            </a:r>
            <a:endParaRPr lang="zh-CN" altLang="en-US" sz="2000" dirty="0"/>
          </a:p>
        </p:txBody>
      </p:sp>
      <p:pic>
        <p:nvPicPr>
          <p:cNvPr id="12" name="LongLive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729" y="3010027"/>
            <a:ext cx="3006056" cy="3173059"/>
          </a:xfrm>
          <a:prstGeom prst="rect">
            <a:avLst/>
          </a:prstGeom>
        </p:spPr>
      </p:pic>
      <p:pic>
        <p:nvPicPr>
          <p:cNvPr id="13" name="LongLive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18858" y="2943194"/>
            <a:ext cx="3101043" cy="330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8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091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9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497</Words>
  <Application>Microsoft Office PowerPoint</Application>
  <PresentationFormat>宽屏</PresentationFormat>
  <Paragraphs>127</Paragraphs>
  <Slides>21</Slides>
  <Notes>0</Notes>
  <HiddenSlides>0</HiddenSlides>
  <MMClips>16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梁 致远</dc:creator>
  <cp:lastModifiedBy>梁 致远</cp:lastModifiedBy>
  <cp:revision>37</cp:revision>
  <dcterms:created xsi:type="dcterms:W3CDTF">2020-01-09T02:36:53Z</dcterms:created>
  <dcterms:modified xsi:type="dcterms:W3CDTF">2020-01-09T07:32:10Z</dcterms:modified>
</cp:coreProperties>
</file>

<file path=docProps/thumbnail.jpeg>
</file>